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7" r:id="rId3"/>
    <p:sldId id="267" r:id="rId4"/>
    <p:sldId id="258" r:id="rId5"/>
    <p:sldId id="259" r:id="rId6"/>
    <p:sldId id="260" r:id="rId7"/>
    <p:sldId id="261" r:id="rId8"/>
    <p:sldId id="262" r:id="rId9"/>
    <p:sldId id="263" r:id="rId10"/>
    <p:sldId id="268" r:id="rId11"/>
    <p:sldId id="265" r:id="rId12"/>
    <p:sldId id="264"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48" autoAdjust="0"/>
    <p:restoredTop sz="94660"/>
  </p:normalViewPr>
  <p:slideViewPr>
    <p:cSldViewPr snapToGrid="0">
      <p:cViewPr varScale="1">
        <p:scale>
          <a:sx n="78" d="100"/>
          <a:sy n="78" d="100"/>
        </p:scale>
        <p:origin x="715"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5" name="Footer Placeholder 4"/>
          <p:cNvSpPr>
            <a:spLocks noGrp="1"/>
          </p:cNvSpPr>
          <p:nvPr>
            <p:ph type="ftr" sz="quarter" idx="11"/>
          </p:nvPr>
        </p:nvSpPr>
        <p:spPr>
          <a:xfrm>
            <a:off x="5332412" y="5883275"/>
            <a:ext cx="4324044" cy="365125"/>
          </a:xfrm>
        </p:spPr>
        <p:txBody>
          <a:bodyPr/>
          <a:lstStyle/>
          <a:p>
            <a:endParaRPr lang="en-IN" dirty="0"/>
          </a:p>
        </p:txBody>
      </p:sp>
      <p:sp>
        <p:nvSpPr>
          <p:cNvPr id="6" name="Slide Number Placeholder 5"/>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2674192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1135735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18391807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19279171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560775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24906794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32689623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15957585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1838445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a:xfrm>
            <a:off x="10951856" y="5867131"/>
            <a:ext cx="551167" cy="365125"/>
          </a:xfrm>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1179590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2860479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33631283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2164255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2033796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2440926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514364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51F121-1FC1-46D1-8274-E88E780D380B}" type="datetimeFigureOut">
              <a:rPr lang="en-IN" smtClean="0"/>
              <a:t>16-02-2024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1B2AFAB7-8786-4674-9F04-AE0732CEAF7A}" type="slidenum">
              <a:rPr lang="en-IN" smtClean="0"/>
              <a:t>‹#›</a:t>
            </a:fld>
            <a:endParaRPr lang="en-IN" dirty="0"/>
          </a:p>
        </p:txBody>
      </p:sp>
    </p:spTree>
    <p:extLst>
      <p:ext uri="{BB962C8B-B14F-4D97-AF65-F5344CB8AC3E}">
        <p14:creationId xmlns:p14="http://schemas.microsoft.com/office/powerpoint/2010/main" val="3232112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251F121-1FC1-46D1-8274-E88E780D380B}" type="datetimeFigureOut">
              <a:rPr lang="en-IN" smtClean="0"/>
              <a:t>16-02-2024</a:t>
            </a:fld>
            <a:endParaRPr lang="en-IN"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B2AFAB7-8786-4674-9F04-AE0732CEAF7A}" type="slidenum">
              <a:rPr lang="en-IN" smtClean="0"/>
              <a:t>‹#›</a:t>
            </a:fld>
            <a:endParaRPr lang="en-IN" dirty="0"/>
          </a:p>
        </p:txBody>
      </p:sp>
    </p:spTree>
    <p:extLst>
      <p:ext uri="{BB962C8B-B14F-4D97-AF65-F5344CB8AC3E}">
        <p14:creationId xmlns:p14="http://schemas.microsoft.com/office/powerpoint/2010/main" val="1287801801"/>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175E5-89A7-CDD3-3B1B-05101690ADD9}"/>
              </a:ext>
            </a:extLst>
          </p:cNvPr>
          <p:cNvSpPr>
            <a:spLocks noGrp="1"/>
          </p:cNvSpPr>
          <p:nvPr>
            <p:ph type="ctrTitle"/>
          </p:nvPr>
        </p:nvSpPr>
        <p:spPr/>
        <p:txBody>
          <a:bodyPr>
            <a:normAutofit fontScale="90000"/>
          </a:bodyPr>
          <a:lstStyle/>
          <a:p>
            <a:r>
              <a:rPr lang="en-US" dirty="0">
                <a:solidFill>
                  <a:schemeClr val="accent2">
                    <a:lumMod val="50000"/>
                  </a:schemeClr>
                </a:solidFill>
                <a:latin typeface="Times New Roman" panose="02020603050405020304" pitchFamily="18" charset="0"/>
                <a:cs typeface="Times New Roman" panose="02020603050405020304" pitchFamily="18" charset="0"/>
              </a:rPr>
              <a:t>Fire Guard:-Igniting awareness in emergency situation using python programing</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850445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10222-6031-6D67-AD18-A5217ACCD703}"/>
              </a:ext>
            </a:extLst>
          </p:cNvPr>
          <p:cNvSpPr>
            <a:spLocks noGrp="1"/>
          </p:cNvSpPr>
          <p:nvPr>
            <p:ph type="title"/>
          </p:nvPr>
        </p:nvSpPr>
        <p:spPr/>
        <p:txBody>
          <a:bodyPr>
            <a:normAutofit/>
          </a:bodyPr>
          <a:lstStyle/>
          <a:p>
            <a:r>
              <a:rPr lang="en-US" sz="3600" b="1" dirty="0">
                <a:latin typeface="Times New Roman" panose="02020603050405020304" pitchFamily="18" charset="0"/>
                <a:cs typeface="Times New Roman" panose="02020603050405020304" pitchFamily="18" charset="0"/>
              </a:rPr>
              <a:t>RESEARCH GAP</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D92F827-1A05-7FB2-EED9-F8E6AA676FC8}"/>
              </a:ext>
            </a:extLst>
          </p:cNvPr>
          <p:cNvSpPr>
            <a:spLocks noGrp="1"/>
          </p:cNvSpPr>
          <p:nvPr>
            <p:ph idx="1"/>
          </p:nvPr>
        </p:nvSpPr>
        <p:spPr/>
        <p:txBody>
          <a:bodyPr/>
          <a:lstStyle/>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We have developed the fire emergency alert system that which gives the fire accident information to the user</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It gives 2 options to the user .</a:t>
            </a:r>
          </a:p>
          <a:p>
            <a:pPr marL="514350" indent="-514350" algn="just">
              <a:buFont typeface="+mj-lt"/>
              <a:buAutoNum type="arabicPeriod"/>
            </a:pPr>
            <a:r>
              <a:rPr lang="en-US" dirty="0">
                <a:latin typeface="Times New Roman" panose="02020603050405020304" pitchFamily="18" charset="0"/>
                <a:cs typeface="Times New Roman" panose="02020603050405020304" pitchFamily="18" charset="0"/>
              </a:rPr>
              <a:t>You have stuck in fire</a:t>
            </a:r>
          </a:p>
          <a:p>
            <a:pPr marL="514350" indent="-514350" algn="just">
              <a:buFont typeface="+mj-lt"/>
              <a:buAutoNum type="arabicPeriod"/>
            </a:pPr>
            <a:r>
              <a:rPr lang="en-US" dirty="0">
                <a:latin typeface="Times New Roman" panose="02020603050405020304" pitchFamily="18" charset="0"/>
                <a:cs typeface="Times New Roman" panose="02020603050405020304" pitchFamily="18" charset="0"/>
              </a:rPr>
              <a:t>You are outside of fire</a:t>
            </a: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According to the user situation the application gives the instructions</a:t>
            </a:r>
          </a:p>
          <a:p>
            <a:endParaRPr lang="en-IN" dirty="0"/>
          </a:p>
        </p:txBody>
      </p:sp>
    </p:spTree>
    <p:extLst>
      <p:ext uri="{BB962C8B-B14F-4D97-AF65-F5344CB8AC3E}">
        <p14:creationId xmlns:p14="http://schemas.microsoft.com/office/powerpoint/2010/main" val="17121147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1BE51-21BC-C57F-F5C5-067F58A1DF7E}"/>
              </a:ext>
            </a:extLst>
          </p:cNvPr>
          <p:cNvSpPr>
            <a:spLocks noGrp="1"/>
          </p:cNvSpPr>
          <p:nvPr>
            <p:ph type="title"/>
          </p:nvPr>
        </p:nvSpPr>
        <p:spPr>
          <a:xfrm>
            <a:off x="1484311" y="-151674"/>
            <a:ext cx="10018713" cy="1752599"/>
          </a:xfrm>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3CC1B49-82E9-1434-6EF2-7A8AD7E54184}"/>
              </a:ext>
            </a:extLst>
          </p:cNvPr>
          <p:cNvSpPr>
            <a:spLocks noGrp="1"/>
          </p:cNvSpPr>
          <p:nvPr>
            <p:ph idx="1"/>
          </p:nvPr>
        </p:nvSpPr>
        <p:spPr>
          <a:xfrm>
            <a:off x="1368563" y="1295401"/>
            <a:ext cx="10018713" cy="3124201"/>
          </a:xfrm>
        </p:spPr>
        <p:txBody>
          <a:bodyPr>
            <a:normAutofit/>
          </a:bodyPr>
          <a:lstStyle/>
          <a:p>
            <a:pPr algn="just"/>
            <a:r>
              <a:rPr lang="en-US" sz="2400" dirty="0">
                <a:latin typeface="Times New Roman" panose="02020603050405020304" pitchFamily="18" charset="0"/>
                <a:cs typeface="Times New Roman" panose="02020603050405020304" pitchFamily="18" charset="0"/>
              </a:rPr>
              <a:t>We are finally concluding that our application could help the society and can save many people lives </a:t>
            </a:r>
          </a:p>
          <a:p>
            <a:pPr algn="just"/>
            <a:r>
              <a:rPr lang="en-US" sz="2400" dirty="0">
                <a:latin typeface="Times New Roman" panose="02020603050405020304" pitchFamily="18" charset="0"/>
                <a:cs typeface="Times New Roman" panose="02020603050405020304" pitchFamily="18" charset="0"/>
              </a:rPr>
              <a:t>Our main goal is to make every person in the society should know about our application and learn the information about the fire accidents</a:t>
            </a:r>
            <a:endParaRPr lang="en-IN" sz="2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8D69B14-F200-6008-E1E1-A8B9EFCC6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9130" y="3844242"/>
            <a:ext cx="3902597" cy="2926948"/>
          </a:xfrm>
          <a:prstGeom prst="rect">
            <a:avLst/>
          </a:prstGeom>
        </p:spPr>
      </p:pic>
    </p:spTree>
    <p:extLst>
      <p:ext uri="{BB962C8B-B14F-4D97-AF65-F5344CB8AC3E}">
        <p14:creationId xmlns:p14="http://schemas.microsoft.com/office/powerpoint/2010/main" val="340681439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EC51F-6920-87F6-1C6F-CFBE70D14D4D}"/>
              </a:ext>
            </a:extLst>
          </p:cNvPr>
          <p:cNvSpPr>
            <a:spLocks noGrp="1"/>
          </p:cNvSpPr>
          <p:nvPr>
            <p:ph type="title"/>
          </p:nvPr>
        </p:nvSpPr>
        <p:spPr/>
        <p:txBody>
          <a:bodyPr>
            <a:normAutofit/>
          </a:bodyPr>
          <a:lstStyle/>
          <a:p>
            <a:r>
              <a:rPr lang="en-US" sz="3600" dirty="0">
                <a:latin typeface="Times New Roman" panose="02020603050405020304" pitchFamily="18" charset="0"/>
                <a:cs typeface="Times New Roman" panose="02020603050405020304" pitchFamily="18" charset="0"/>
              </a:rPr>
              <a:t>REFERENCE</a:t>
            </a:r>
            <a:endParaRPr lang="en-IN" sz="3600" dirty="0"/>
          </a:p>
        </p:txBody>
      </p:sp>
      <p:sp>
        <p:nvSpPr>
          <p:cNvPr id="3" name="Content Placeholder 2">
            <a:extLst>
              <a:ext uri="{FF2B5EF4-FFF2-40B4-BE49-F238E27FC236}">
                <a16:creationId xmlns:a16="http://schemas.microsoft.com/office/drawing/2014/main" id="{10457F28-F128-AB9E-1A89-9135210E8FB6}"/>
              </a:ext>
            </a:extLst>
          </p:cNvPr>
          <p:cNvSpPr>
            <a:spLocks noGrp="1"/>
          </p:cNvSpPr>
          <p:nvPr>
            <p:ph idx="1"/>
          </p:nvPr>
        </p:nvSpPr>
        <p:spPr/>
        <p:txBody>
          <a:bodyPr>
            <a:normAutofit fontScale="62500" lnSpcReduction="20000"/>
          </a:bodyPr>
          <a:lstStyle/>
          <a:p>
            <a:pPr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Smith, J., et al. (Year). "Implementation of Fire Emergency Alert Systems in High-Rise Buildings: A Case Study of XYZ Tower." Journal/Conference Name, Volume(Issue), Page numbers.</a:t>
            </a:r>
          </a:p>
          <a:p>
            <a:pPr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Doe, J., et al. (Year). "Evaluation of Fire Alarm System Effectiveness in Healthcare Facilities: Case Study of ABC Hospital." Journal/Conference Name, Volume(Issue), Page numbers.</a:t>
            </a:r>
          </a:p>
          <a:p>
            <a:pPr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National Institute of Standards and Technology (NIST). (Year). "Guidelines for Fire Alarm System Design and Installation." NIST Special Publication 1234.</a:t>
            </a:r>
          </a:p>
          <a:p>
            <a:pPr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Underwriters Laboratories (UL). (Year). "Fire Alarm System Standards and Certifications: Overview and Requirements." UL Whitepaper.</a:t>
            </a:r>
          </a:p>
          <a:p>
            <a:pPr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Fire Protection Research Foundation. (Year). "Integrated Fire Emergency Alert System: Research Findings and Recommendations." FPRF Report Number XXXX.</a:t>
            </a:r>
          </a:p>
          <a:p>
            <a:pPr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National Fire Protection Association (NFPA). (Year). "NFPA XXX: Standard for Integrated Fire Emergency Alert Systems." NFPA Publication.</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82148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B0CE60-F8E9-DBFD-A8E3-5EBC170C0E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083970" cy="6858000"/>
          </a:xfrm>
          <a:prstGeom prst="rect">
            <a:avLst/>
          </a:prstGeom>
        </p:spPr>
      </p:pic>
    </p:spTree>
    <p:extLst>
      <p:ext uri="{BB962C8B-B14F-4D97-AF65-F5344CB8AC3E}">
        <p14:creationId xmlns:p14="http://schemas.microsoft.com/office/powerpoint/2010/main" val="22171610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6A208-072D-C7CF-5317-66EA185EAC33}"/>
              </a:ext>
            </a:extLst>
          </p:cNvPr>
          <p:cNvSpPr>
            <a:spLocks noGrp="1"/>
          </p:cNvSpPr>
          <p:nvPr>
            <p:ph type="title"/>
          </p:nvPr>
        </p:nvSpPr>
        <p:spPr/>
        <p:txBody>
          <a:bodyPr/>
          <a:lstStyle/>
          <a:p>
            <a:r>
              <a:rPr lang="en-US" sz="4400" b="1" dirty="0">
                <a:latin typeface="Times New Roman" panose="02020603050405020304" pitchFamily="18" charset="0"/>
                <a:cs typeface="Times New Roman" panose="02020603050405020304" pitchFamily="18" charset="0"/>
              </a:rPr>
              <a:t>INTRODUCTION:-</a:t>
            </a:r>
            <a:endParaRPr lang="en-IN" dirty="0"/>
          </a:p>
        </p:txBody>
      </p:sp>
      <p:sp>
        <p:nvSpPr>
          <p:cNvPr id="3" name="Content Placeholder 2">
            <a:extLst>
              <a:ext uri="{FF2B5EF4-FFF2-40B4-BE49-F238E27FC236}">
                <a16:creationId xmlns:a16="http://schemas.microsoft.com/office/drawing/2014/main" id="{E2D69467-98BC-2A75-2068-E908BDC95D78}"/>
              </a:ext>
            </a:extLst>
          </p:cNvPr>
          <p:cNvSpPr>
            <a:spLocks noGrp="1"/>
          </p:cNvSpPr>
          <p:nvPr>
            <p:ph idx="1"/>
          </p:nvPr>
        </p:nvSpPr>
        <p:spPr>
          <a:xfrm>
            <a:off x="1484310" y="2438399"/>
            <a:ext cx="10018713" cy="3124201"/>
          </a:xfrm>
        </p:spPr>
        <p:txBody>
          <a:bodyPr/>
          <a:lstStyle/>
          <a:p>
            <a:pPr algn="just"/>
            <a:r>
              <a:rPr lang="en-US" sz="2400" dirty="0">
                <a:latin typeface="Times New Roman" panose="02020603050405020304" pitchFamily="18" charset="0"/>
                <a:cs typeface="Times New Roman" panose="02020603050405020304" pitchFamily="18" charset="0"/>
              </a:rPr>
              <a:t>We have designed a application to prevent the count of fire accidents </a:t>
            </a:r>
          </a:p>
          <a:p>
            <a:pPr algn="just"/>
            <a:r>
              <a:rPr lang="en-US" sz="2400" dirty="0">
                <a:latin typeface="Times New Roman" panose="02020603050405020304" pitchFamily="18" charset="0"/>
                <a:cs typeface="Times New Roman" panose="02020603050405020304" pitchFamily="18" charset="0"/>
              </a:rPr>
              <a:t> Our application gives the awareness' about the fire incidents and help people to escape from that tragedy </a:t>
            </a:r>
          </a:p>
          <a:p>
            <a:pPr algn="just"/>
            <a:r>
              <a:rPr lang="en-US" sz="2400" dirty="0">
                <a:latin typeface="Times New Roman" panose="02020603050405020304" pitchFamily="18" charset="0"/>
                <a:cs typeface="Times New Roman" panose="02020603050405020304" pitchFamily="18" charset="0"/>
              </a:rPr>
              <a:t>We have developed this application using phyton programing</a:t>
            </a:r>
          </a:p>
          <a:p>
            <a:endParaRPr lang="en-IN" dirty="0"/>
          </a:p>
        </p:txBody>
      </p:sp>
      <p:pic>
        <p:nvPicPr>
          <p:cNvPr id="5" name="Picture 4">
            <a:extLst>
              <a:ext uri="{FF2B5EF4-FFF2-40B4-BE49-F238E27FC236}">
                <a16:creationId xmlns:a16="http://schemas.microsoft.com/office/drawing/2014/main" id="{4CCB9AFD-C452-2097-46AF-1A00AA140C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5207" y="4636211"/>
            <a:ext cx="3464965" cy="2309977"/>
          </a:xfrm>
          <a:prstGeom prst="rect">
            <a:avLst/>
          </a:prstGeom>
        </p:spPr>
      </p:pic>
    </p:spTree>
    <p:extLst>
      <p:ext uri="{BB962C8B-B14F-4D97-AF65-F5344CB8AC3E}">
        <p14:creationId xmlns:p14="http://schemas.microsoft.com/office/powerpoint/2010/main" val="21694432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30024-A5D7-2A8A-5980-A46DB454F2C8}"/>
              </a:ext>
            </a:extLst>
          </p:cNvPr>
          <p:cNvSpPr>
            <a:spLocks noGrp="1"/>
          </p:cNvSpPr>
          <p:nvPr>
            <p:ph type="title"/>
          </p:nvPr>
        </p:nvSpPr>
        <p:spPr>
          <a:xfrm>
            <a:off x="1086643" y="-89704"/>
            <a:ext cx="10018713" cy="1752599"/>
          </a:xfrm>
        </p:spPr>
        <p:txBody>
          <a:bodyPr>
            <a:normAutofit/>
          </a:bodyPr>
          <a:lstStyle/>
          <a:p>
            <a:r>
              <a:rPr lang="en-US" sz="3600" b="1" dirty="0">
                <a:latin typeface="Times New Roman" panose="02020603050405020304" pitchFamily="18" charset="0"/>
                <a:cs typeface="Times New Roman" panose="02020603050405020304" pitchFamily="18" charset="0"/>
              </a:rPr>
              <a:t>INTRODUCTION:-</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B27D8AC-6E52-64B1-E0C4-013978F1802F}"/>
              </a:ext>
            </a:extLst>
          </p:cNvPr>
          <p:cNvSpPr>
            <a:spLocks noGrp="1"/>
          </p:cNvSpPr>
          <p:nvPr>
            <p:ph idx="1"/>
          </p:nvPr>
        </p:nvSpPr>
        <p:spPr>
          <a:xfrm>
            <a:off x="1484310" y="2238736"/>
            <a:ext cx="10018713" cy="3124201"/>
          </a:xfrm>
        </p:spPr>
        <p:txBody>
          <a:bodyPr>
            <a:noAutofit/>
          </a:bodyPr>
          <a:lstStyle/>
          <a:p>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Fire emergencies present significant risks to life, property, and the environment. Rapid detection and alerting are crucial components in mitigating the impact of such emergencies. </a:t>
            </a:r>
          </a:p>
          <a:p>
            <a:pPr algn="just"/>
            <a:r>
              <a:rPr lang="en-US" dirty="0">
                <a:latin typeface="Times New Roman" panose="02020603050405020304" pitchFamily="18" charset="0"/>
                <a:cs typeface="Times New Roman" panose="02020603050405020304" pitchFamily="18" charset="0"/>
              </a:rPr>
              <a:t>Fire emergency alerts serve as vital warnings, enabling swift responses from individuals, emergency services, and relevant authorities.. </a:t>
            </a:r>
          </a:p>
          <a:p>
            <a:pPr algn="just"/>
            <a:r>
              <a:rPr lang="en-US" dirty="0">
                <a:latin typeface="Times New Roman" panose="02020603050405020304" pitchFamily="18" charset="0"/>
                <a:cs typeface="Times New Roman" panose="02020603050405020304" pitchFamily="18" charset="0"/>
              </a:rPr>
              <a:t>Effective fire emergency alert systems not only notify occupants of a building but also provide critical information on evacuation procedures, safe routes, and additional instructions to ensure the safety of everyone involved</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86579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F670F-8F1E-4B14-7147-1E9634961EE9}"/>
              </a:ext>
            </a:extLst>
          </p:cNvPr>
          <p:cNvSpPr>
            <a:spLocks noGrp="1"/>
          </p:cNvSpPr>
          <p:nvPr>
            <p:ph type="title"/>
          </p:nvPr>
        </p:nvSpPr>
        <p:spPr/>
        <p:txBody>
          <a:bodyPr>
            <a:normAutofit/>
          </a:bodyPr>
          <a:lstStyle/>
          <a:p>
            <a:r>
              <a:rPr lang="en-US" sz="3600" b="1" dirty="0">
                <a:latin typeface="Times New Roman" panose="02020603050405020304" pitchFamily="18" charset="0"/>
                <a:cs typeface="Times New Roman" panose="02020603050405020304" pitchFamily="18" charset="0"/>
              </a:rPr>
              <a:t>LITERATURE SURVEY</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B77693C-1AAE-C112-BB18-5A1AAFB8B1AC}"/>
              </a:ext>
            </a:extLst>
          </p:cNvPr>
          <p:cNvSpPr>
            <a:spLocks noGrp="1"/>
          </p:cNvSpPr>
          <p:nvPr>
            <p:ph idx="1"/>
          </p:nvPr>
        </p:nvSpPr>
        <p:spPr/>
        <p:txBody>
          <a:bodyPr>
            <a:noAutofit/>
          </a:bodyPr>
          <a:lstStyle/>
          <a:p>
            <a:pPr algn="l">
              <a:buFont typeface="+mj-lt"/>
              <a:buAutoNum type="arabicPeriod"/>
            </a:pPr>
            <a:r>
              <a:rPr lang="en-US" sz="2000" b="1" i="0" dirty="0">
                <a:solidFill>
                  <a:srgbClr val="0D0D0D"/>
                </a:solidFill>
                <a:effectLst/>
                <a:latin typeface="Times New Roman" panose="02020603050405020304" pitchFamily="18" charset="0"/>
                <a:cs typeface="Times New Roman" panose="02020603050405020304" pitchFamily="18" charset="0"/>
              </a:rPr>
              <a:t>Technological Advancements</a:t>
            </a:r>
            <a:r>
              <a:rPr lang="en-US" sz="2000" b="0" i="0" dirty="0">
                <a:solidFill>
                  <a:srgbClr val="0D0D0D"/>
                </a:solidFill>
                <a:effectLs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Reviewing recent advancements in fire detection and alerting technologies, including sensor technologies (smoke, heat, flame detectors), communication protocols, and integration with building management systems.</a:t>
            </a:r>
          </a:p>
          <a:p>
            <a:pPr marL="742950" lvl="1" indent="-285750"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Discussing the emergence of IoT (Internet of Things) and smart building technologies in enhancing the capabilities of fire emergency alert systems.</a:t>
            </a:r>
          </a:p>
          <a:p>
            <a:pPr algn="l">
              <a:buFont typeface="+mj-lt"/>
              <a:buAutoNum type="arabicPeriod"/>
            </a:pPr>
            <a:r>
              <a:rPr lang="en-US" sz="2000" b="1" i="0" dirty="0">
                <a:solidFill>
                  <a:srgbClr val="0D0D0D"/>
                </a:solidFill>
                <a:effectLst/>
                <a:latin typeface="Times New Roman" panose="02020603050405020304" pitchFamily="18" charset="0"/>
                <a:cs typeface="Times New Roman" panose="02020603050405020304" pitchFamily="18" charset="0"/>
              </a:rPr>
              <a:t>Effectiveness Evaluation</a:t>
            </a:r>
            <a:r>
              <a:rPr lang="en-US" sz="2000" b="0" i="0" dirty="0">
                <a:solidFill>
                  <a:srgbClr val="0D0D0D"/>
                </a:solidFill>
                <a:effectLs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Examining studies that assess the effectiveness of different types of fire emergency alert systems in terms of early detection, notification speed, evacuation efficiency, and overall outcomes in terms of property damage and loss of life.</a:t>
            </a:r>
          </a:p>
          <a:p>
            <a:pPr marL="742950" lvl="1" indent="-285750"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Analyzing factors that influence the effectiveness of alert systems, such as system reliability, false alarm rates, and user response behavior.</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96486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CADFF-351B-1BF3-A0F2-DF7CA366DECE}"/>
              </a:ext>
            </a:extLst>
          </p:cNvPr>
          <p:cNvSpPr>
            <a:spLocks noGrp="1"/>
          </p:cNvSpPr>
          <p:nvPr>
            <p:ph type="title"/>
          </p:nvPr>
        </p:nvSpPr>
        <p:spPr>
          <a:xfrm>
            <a:off x="1484309" y="0"/>
            <a:ext cx="10018713" cy="1752599"/>
          </a:xfrm>
        </p:spPr>
        <p:txBody>
          <a:bodyPr>
            <a:normAutofit/>
          </a:bodyPr>
          <a:lstStyle/>
          <a:p>
            <a:r>
              <a:rPr lang="en-US" sz="3600" b="1" dirty="0">
                <a:latin typeface="Times New Roman" panose="02020603050405020304" pitchFamily="18" charset="0"/>
                <a:cs typeface="Times New Roman" panose="02020603050405020304" pitchFamily="18" charset="0"/>
              </a:rPr>
              <a:t>LITERATURE SURVEY</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620CCB-6492-07F6-7D82-26253F4CEBD5}"/>
              </a:ext>
            </a:extLst>
          </p:cNvPr>
          <p:cNvSpPr>
            <a:spLocks noGrp="1"/>
          </p:cNvSpPr>
          <p:nvPr>
            <p:ph idx="1"/>
          </p:nvPr>
        </p:nvSpPr>
        <p:spPr/>
        <p:txBody>
          <a:bodyPr>
            <a:noAutofit/>
          </a:bodyPr>
          <a:lstStyle/>
          <a:p>
            <a:pPr algn="l">
              <a:buFont typeface="+mj-lt"/>
              <a:buAutoNum type="arabicPeriod"/>
            </a:pPr>
            <a:r>
              <a:rPr lang="en-US" sz="2000" b="1" i="0" dirty="0">
                <a:solidFill>
                  <a:srgbClr val="0D0D0D"/>
                </a:solidFill>
                <a:effectLst/>
                <a:latin typeface="Times New Roman" panose="02020603050405020304" pitchFamily="18" charset="0"/>
                <a:cs typeface="Times New Roman" panose="02020603050405020304" pitchFamily="18" charset="0"/>
              </a:rPr>
              <a:t>Regulatory Frameworks and Standards</a:t>
            </a:r>
            <a:r>
              <a:rPr lang="en-US" sz="2000" b="0" i="0" dirty="0">
                <a:solidFill>
                  <a:srgbClr val="0D0D0D"/>
                </a:solidFill>
                <a:effectLs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Discussing regulatory requirements and industry standards that govern the design, installation, and maintenance of fire emergency alert systems, such as NFPA (National Fire Protection Association) standards, building codes, and ADA (Americans with Disabilities Act) accessibility guidelines.</a:t>
            </a:r>
          </a:p>
          <a:p>
            <a:pPr marL="742950" lvl="1" indent="-285750"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Examining the role of regulatory compliance in ensuring the reliability and effectiveness of alert systems, as well as challenges and gaps in current regulations.</a:t>
            </a:r>
          </a:p>
          <a:p>
            <a:pPr algn="l">
              <a:buFont typeface="+mj-lt"/>
              <a:buAutoNum type="arabicPeriod"/>
            </a:pPr>
            <a:r>
              <a:rPr lang="en-US" sz="2000" b="1" i="0" dirty="0">
                <a:solidFill>
                  <a:srgbClr val="0D0D0D"/>
                </a:solidFill>
                <a:effectLst/>
                <a:latin typeface="Times New Roman" panose="02020603050405020304" pitchFamily="18" charset="0"/>
                <a:cs typeface="Times New Roman" panose="02020603050405020304" pitchFamily="18" charset="0"/>
              </a:rPr>
              <a:t>Case Studies and Real-World Implementations</a:t>
            </a:r>
            <a:r>
              <a:rPr lang="en-US" sz="2000" b="0" i="0" dirty="0">
                <a:solidFill>
                  <a:srgbClr val="0D0D0D"/>
                </a:solidFill>
                <a:effectLst/>
                <a:latin typeface="Times New Roman" panose="02020603050405020304" pitchFamily="18" charset="0"/>
                <a:cs typeface="Times New Roman" panose="02020603050405020304" pitchFamily="18" charset="0"/>
              </a:rPr>
              <a:t>:</a:t>
            </a:r>
          </a:p>
          <a:p>
            <a:pPr marL="742950" lvl="1" indent="-285750"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Reviewing case studies and real-world examples of fire emergency alert systems deployed in various settings, including commercial buildings, residential complexes, healthcare facilities, educational institutions, and public spaces.</a:t>
            </a:r>
          </a:p>
          <a:p>
            <a:pPr marL="742950" lvl="1" indent="-285750" algn="l">
              <a:buFont typeface="+mj-lt"/>
              <a:buAutoNum type="arabicPeriod"/>
            </a:pPr>
            <a:r>
              <a:rPr lang="en-US" b="0" i="0" dirty="0">
                <a:solidFill>
                  <a:srgbClr val="0D0D0D"/>
                </a:solidFill>
                <a:effectLst/>
                <a:latin typeface="Times New Roman" panose="02020603050405020304" pitchFamily="18" charset="0"/>
                <a:cs typeface="Times New Roman" panose="02020603050405020304" pitchFamily="18" charset="0"/>
              </a:rPr>
              <a:t>Analyzing the implementation process, challenges encountered, lessons learned, and outcomes achieved in terms of improving emergency preparedness and response.</a:t>
            </a:r>
          </a:p>
          <a:p>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727807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EE356-575D-F5C6-A50F-CAA098DF0A8E}"/>
              </a:ext>
            </a:extLst>
          </p:cNvPr>
          <p:cNvSpPr>
            <a:spLocks noGrp="1"/>
          </p:cNvSpPr>
          <p:nvPr>
            <p:ph type="title"/>
          </p:nvPr>
        </p:nvSpPr>
        <p:spPr/>
        <p:txBody>
          <a:bodyPr>
            <a:normAutofit/>
          </a:bodyPr>
          <a:lstStyle/>
          <a:p>
            <a:r>
              <a:rPr lang="en-US" sz="3600" b="1" dirty="0">
                <a:latin typeface="Times New Roman" panose="02020603050405020304" pitchFamily="18" charset="0"/>
                <a:cs typeface="Times New Roman" panose="02020603050405020304" pitchFamily="18" charset="0"/>
              </a:rPr>
              <a:t>EXISTING WORK</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5F78506-E577-A22B-5614-7BC4FBFAF560}"/>
              </a:ext>
            </a:extLst>
          </p:cNvPr>
          <p:cNvSpPr>
            <a:spLocks noGrp="1"/>
          </p:cNvSpPr>
          <p:nvPr>
            <p:ph idx="1"/>
          </p:nvPr>
        </p:nvSpPr>
        <p:spPr/>
        <p:txBody>
          <a:bodyPr>
            <a:normAutofit fontScale="92500"/>
          </a:bodyPr>
          <a:lstStyle/>
          <a:p>
            <a:pPr algn="just">
              <a:buFont typeface="Arial" panose="020B0604020202020204" pitchFamily="34" charset="0"/>
              <a:buChar char="•"/>
            </a:pPr>
            <a:r>
              <a:rPr lang="en-US" sz="2400" b="0" i="0" dirty="0">
                <a:solidFill>
                  <a:srgbClr val="0D0D0D"/>
                </a:solidFill>
                <a:effectLst/>
                <a:latin typeface="Times New Roman" panose="02020603050405020304" pitchFamily="18" charset="0"/>
                <a:cs typeface="Times New Roman" panose="02020603050405020304" pitchFamily="18" charset="0"/>
              </a:rPr>
              <a:t>Evaluation of Fire Detection and Alarm Systems" by David L. Shearer and Joshua Dina burg. This study evaluates the performance of various fire detection and alarm systems in different building environments, providing insights into their effectiveness and reliability.</a:t>
            </a:r>
          </a:p>
          <a:p>
            <a:pPr algn="just">
              <a:buFont typeface="Arial" panose="020B0604020202020204" pitchFamily="34" charset="0"/>
              <a:buChar char="•"/>
            </a:pPr>
            <a:r>
              <a:rPr lang="en-US" sz="2400" b="0" i="0" dirty="0">
                <a:solidFill>
                  <a:srgbClr val="0D0D0D"/>
                </a:solidFill>
                <a:effectLst/>
                <a:latin typeface="Times New Roman" panose="02020603050405020304" pitchFamily="18" charset="0"/>
                <a:cs typeface="Times New Roman" panose="02020603050405020304" pitchFamily="18" charset="0"/>
              </a:rPr>
              <a:t>Human Behavior in Fire Emergencies: Implications for Research, Design, and Education" by Daniel T. Gottuk et al. This research explores human behavior in fire emergencies, including responses to fire alarms and evacuation procedures, offering valuable insights for improving the design and implementation of alert systems.</a:t>
            </a:r>
          </a:p>
          <a:p>
            <a:endParaRPr lang="en-IN" dirty="0"/>
          </a:p>
        </p:txBody>
      </p:sp>
    </p:spTree>
    <p:extLst>
      <p:ext uri="{BB962C8B-B14F-4D97-AF65-F5344CB8AC3E}">
        <p14:creationId xmlns:p14="http://schemas.microsoft.com/office/powerpoint/2010/main" val="23908531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29CEC-9587-608F-2D2A-3BC80E4EDA87}"/>
              </a:ext>
            </a:extLst>
          </p:cNvPr>
          <p:cNvSpPr>
            <a:spLocks noGrp="1"/>
          </p:cNvSpPr>
          <p:nvPr>
            <p:ph type="title"/>
          </p:nvPr>
        </p:nvSpPr>
        <p:spPr/>
        <p:txBody>
          <a:bodyPr/>
          <a:lstStyle/>
          <a:p>
            <a:r>
              <a:rPr lang="en-US" b="1" dirty="0">
                <a:solidFill>
                  <a:schemeClr val="accent2">
                    <a:lumMod val="75000"/>
                  </a:schemeClr>
                </a:solidFill>
              </a:rPr>
              <a:t>HARDWARE AND SOFTWARE</a:t>
            </a:r>
            <a:endParaRPr lang="en-IN" b="1" dirty="0">
              <a:solidFill>
                <a:schemeClr val="accent2">
                  <a:lumMod val="75000"/>
                </a:schemeClr>
              </a:solidFill>
            </a:endParaRPr>
          </a:p>
        </p:txBody>
      </p:sp>
      <p:sp>
        <p:nvSpPr>
          <p:cNvPr id="8" name="Content Placeholder 7">
            <a:extLst>
              <a:ext uri="{FF2B5EF4-FFF2-40B4-BE49-F238E27FC236}">
                <a16:creationId xmlns:a16="http://schemas.microsoft.com/office/drawing/2014/main" id="{4AF8364B-9AE0-9CA7-8912-3EE9C8CA3348}"/>
              </a:ext>
            </a:extLst>
          </p:cNvPr>
          <p:cNvSpPr>
            <a:spLocks noGrp="1"/>
          </p:cNvSpPr>
          <p:nvPr>
            <p:ph sz="half" idx="1"/>
          </p:nvPr>
        </p:nvSpPr>
        <p:spPr>
          <a:xfrm>
            <a:off x="1598612" y="1104899"/>
            <a:ext cx="4895055" cy="3124201"/>
          </a:xfrm>
        </p:spPr>
        <p:txBody>
          <a:bodyPr/>
          <a:lstStyle/>
          <a:p>
            <a:r>
              <a:rPr lang="en-US" dirty="0"/>
              <a:t>HARDWARE:-</a:t>
            </a:r>
          </a:p>
          <a:p>
            <a:r>
              <a:rPr lang="en-US" sz="2400" dirty="0">
                <a:solidFill>
                  <a:schemeClr val="accent2">
                    <a:lumMod val="50000"/>
                  </a:schemeClr>
                </a:solidFill>
                <a:latin typeface="Times New Roman" panose="02020603050405020304" pitchFamily="18" charset="0"/>
                <a:cs typeface="Times New Roman" panose="02020603050405020304" pitchFamily="18" charset="0"/>
              </a:rPr>
              <a:t>Laptop</a:t>
            </a:r>
            <a:endParaRPr lang="en-IN" sz="2400"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7CD02483-540B-5605-0514-52FA12AA1E03}"/>
              </a:ext>
            </a:extLst>
          </p:cNvPr>
          <p:cNvSpPr>
            <a:spLocks noGrp="1"/>
          </p:cNvSpPr>
          <p:nvPr>
            <p:ph sz="half" idx="2"/>
          </p:nvPr>
        </p:nvSpPr>
        <p:spPr>
          <a:xfrm>
            <a:off x="6493667" y="1771650"/>
            <a:ext cx="4895056" cy="3124200"/>
          </a:xfrm>
        </p:spPr>
        <p:txBody>
          <a:bodyPr/>
          <a:lstStyle/>
          <a:p>
            <a:r>
              <a:rPr lang="en-US" dirty="0"/>
              <a:t>SOFTWARE:-</a:t>
            </a:r>
          </a:p>
          <a:p>
            <a:r>
              <a:rPr lang="en-US" sz="2000" dirty="0">
                <a:solidFill>
                  <a:srgbClr val="00B0F0"/>
                </a:solidFill>
                <a:latin typeface="Times New Roman" panose="02020603050405020304" pitchFamily="18" charset="0"/>
                <a:cs typeface="Times New Roman" panose="02020603050405020304" pitchFamily="18" charset="0"/>
              </a:rPr>
              <a:t>Windows 10</a:t>
            </a:r>
          </a:p>
          <a:p>
            <a:r>
              <a:rPr lang="en-US" sz="2000" dirty="0">
                <a:solidFill>
                  <a:srgbClr val="00B0F0"/>
                </a:solidFill>
                <a:latin typeface="Times New Roman" panose="02020603050405020304" pitchFamily="18" charset="0"/>
                <a:cs typeface="Times New Roman" panose="02020603050405020304" pitchFamily="18" charset="0"/>
              </a:rPr>
              <a:t>Intel i5</a:t>
            </a:r>
          </a:p>
          <a:p>
            <a:r>
              <a:rPr lang="en-US" sz="2000" dirty="0">
                <a:solidFill>
                  <a:srgbClr val="00B0F0"/>
                </a:solidFill>
                <a:latin typeface="Times New Roman" panose="02020603050405020304" pitchFamily="18" charset="0"/>
                <a:cs typeface="Times New Roman" panose="02020603050405020304" pitchFamily="18" charset="0"/>
              </a:rPr>
              <a:t>IDL</a:t>
            </a:r>
            <a:r>
              <a:rPr lang="en-US" sz="2000" dirty="0">
                <a:solidFill>
                  <a:srgbClr val="00B0F0"/>
                </a:solidFill>
              </a:rPr>
              <a:t>E </a:t>
            </a:r>
            <a:endParaRPr lang="en-IN" sz="2000" dirty="0">
              <a:solidFill>
                <a:srgbClr val="00B0F0"/>
              </a:solidFill>
            </a:endParaRPr>
          </a:p>
        </p:txBody>
      </p:sp>
      <p:pic>
        <p:nvPicPr>
          <p:cNvPr id="11" name="Picture 10">
            <a:extLst>
              <a:ext uri="{FF2B5EF4-FFF2-40B4-BE49-F238E27FC236}">
                <a16:creationId xmlns:a16="http://schemas.microsoft.com/office/drawing/2014/main" id="{55612E78-78C1-16E8-D4D9-6B7AFA3F66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4383" y="2279002"/>
            <a:ext cx="4588466" cy="3900196"/>
          </a:xfrm>
          <a:prstGeom prst="rect">
            <a:avLst/>
          </a:prstGeom>
        </p:spPr>
      </p:pic>
      <p:pic>
        <p:nvPicPr>
          <p:cNvPr id="13" name="Picture 12">
            <a:extLst>
              <a:ext uri="{FF2B5EF4-FFF2-40B4-BE49-F238E27FC236}">
                <a16:creationId xmlns:a16="http://schemas.microsoft.com/office/drawing/2014/main" id="{970EB269-9F06-D69C-6E27-C99AD697F2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93176" y="3333750"/>
            <a:ext cx="3546365" cy="1967124"/>
          </a:xfrm>
          <a:prstGeom prst="rect">
            <a:avLst/>
          </a:prstGeom>
        </p:spPr>
      </p:pic>
    </p:spTree>
    <p:extLst>
      <p:ext uri="{BB962C8B-B14F-4D97-AF65-F5344CB8AC3E}">
        <p14:creationId xmlns:p14="http://schemas.microsoft.com/office/powerpoint/2010/main" val="1299429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F42DD-CD4C-9B47-5252-0BF82EF2D6EC}"/>
              </a:ext>
            </a:extLst>
          </p:cNvPr>
          <p:cNvSpPr>
            <a:spLocks noGrp="1"/>
          </p:cNvSpPr>
          <p:nvPr>
            <p:ph type="title"/>
          </p:nvPr>
        </p:nvSpPr>
        <p:spPr>
          <a:xfrm>
            <a:off x="1438013" y="-190500"/>
            <a:ext cx="10018713" cy="1752599"/>
          </a:xfrm>
        </p:spPr>
        <p:txBody>
          <a:bodyPr>
            <a:normAutofit/>
          </a:bodyPr>
          <a:lstStyle/>
          <a:p>
            <a:r>
              <a:rPr lang="en-US" sz="3600" b="1" dirty="0">
                <a:latin typeface="Times New Roman" panose="02020603050405020304" pitchFamily="18" charset="0"/>
                <a:cs typeface="Times New Roman" panose="02020603050405020304" pitchFamily="18" charset="0"/>
              </a:rPr>
              <a:t>PROPOSED MODEL</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F5668C1-725C-CBF0-7D6B-EB92E8CDD7FC}"/>
              </a:ext>
            </a:extLst>
          </p:cNvPr>
          <p:cNvSpPr>
            <a:spLocks noGrp="1"/>
          </p:cNvSpPr>
          <p:nvPr>
            <p:ph idx="1"/>
          </p:nvPr>
        </p:nvSpPr>
        <p:spPr>
          <a:xfrm>
            <a:off x="1438013" y="1294605"/>
            <a:ext cx="4481006" cy="5184853"/>
          </a:xfrm>
        </p:spPr>
        <p:txBody>
          <a:bodyPr>
            <a:normAutofit/>
          </a:bodyPr>
          <a:lstStyle/>
          <a:p>
            <a:r>
              <a:rPr lang="en-US" dirty="0"/>
              <a:t>FIRE LIFE HACKS:-</a:t>
            </a:r>
          </a:p>
          <a:p>
            <a:pPr marL="457200" indent="-457200" algn="just">
              <a:buFont typeface="+mj-lt"/>
              <a:buAutoNum type="arabicPeriod"/>
            </a:pPr>
            <a:r>
              <a:rPr lang="en-US" sz="2400" dirty="0">
                <a:latin typeface="Times New Roman" panose="02020603050405020304" pitchFamily="18" charset="0"/>
                <a:cs typeface="Times New Roman" panose="02020603050405020304" pitchFamily="18" charset="0"/>
              </a:rPr>
              <a:t>We have proposed a fire emergency alert system which is updated and innovated .</a:t>
            </a:r>
          </a:p>
          <a:p>
            <a:pPr marL="457200" indent="-457200" algn="just">
              <a:buFont typeface="+mj-lt"/>
              <a:buAutoNum type="arabicPeriod"/>
            </a:pPr>
            <a:r>
              <a:rPr lang="en-US" sz="2400" dirty="0">
                <a:latin typeface="Times New Roman" panose="02020603050405020304" pitchFamily="18" charset="0"/>
                <a:cs typeface="Times New Roman" panose="02020603050405020304" pitchFamily="18" charset="0"/>
              </a:rPr>
              <a:t>It is the best application that will give the fire life hacks to the people and helps in the decreasing the dead or damage rate of people caused by the fire</a:t>
            </a:r>
            <a:endParaRPr lang="en-IN" sz="2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A050C63-2EBA-03FB-88F1-162C06F7E97F}"/>
              </a:ext>
            </a:extLst>
          </p:cNvPr>
          <p:cNvPicPr>
            <a:picLocks noChangeAspect="1"/>
          </p:cNvPicPr>
          <p:nvPr/>
        </p:nvPicPr>
        <p:blipFill rotWithShape="1">
          <a:blip r:embed="rId2">
            <a:extLst>
              <a:ext uri="{28A0092B-C50C-407E-A947-70E740481C1C}">
                <a14:useLocalDpi xmlns:a14="http://schemas.microsoft.com/office/drawing/2010/main" val="0"/>
              </a:ext>
            </a:extLst>
          </a:blip>
          <a:srcRect l="1" t="-15906" r="1228" b="15906"/>
          <a:stretch/>
        </p:blipFill>
        <p:spPr>
          <a:xfrm>
            <a:off x="7638619" y="1562099"/>
            <a:ext cx="4391307" cy="4364851"/>
          </a:xfrm>
          <a:prstGeom prst="rect">
            <a:avLst/>
          </a:prstGeom>
          <a:ln>
            <a:solidFill>
              <a:schemeClr val="tx1">
                <a:lumMod val="85000"/>
                <a:lumOff val="15000"/>
              </a:schemeClr>
            </a:solidFill>
          </a:ln>
        </p:spPr>
      </p:pic>
      <p:sp>
        <p:nvSpPr>
          <p:cNvPr id="4" name="Rectangle 3">
            <a:extLst>
              <a:ext uri="{FF2B5EF4-FFF2-40B4-BE49-F238E27FC236}">
                <a16:creationId xmlns:a16="http://schemas.microsoft.com/office/drawing/2014/main" id="{176B0CBF-17EC-7804-B00F-EBC6EF31E1F1}"/>
              </a:ext>
            </a:extLst>
          </p:cNvPr>
          <p:cNvSpPr/>
          <p:nvPr/>
        </p:nvSpPr>
        <p:spPr>
          <a:xfrm>
            <a:off x="7757652" y="1641987"/>
            <a:ext cx="4198374" cy="5801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FIRE ALERT</a:t>
            </a:r>
            <a:endParaRPr lang="en-IN" dirty="0"/>
          </a:p>
        </p:txBody>
      </p:sp>
    </p:spTree>
    <p:extLst>
      <p:ext uri="{BB962C8B-B14F-4D97-AF65-F5344CB8AC3E}">
        <p14:creationId xmlns:p14="http://schemas.microsoft.com/office/powerpoint/2010/main" val="3442795912"/>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20001-FC47-237E-BA21-71B96A033E8F}"/>
              </a:ext>
            </a:extLst>
          </p:cNvPr>
          <p:cNvSpPr>
            <a:spLocks noGrp="1"/>
          </p:cNvSpPr>
          <p:nvPr>
            <p:ph type="title"/>
          </p:nvPr>
        </p:nvSpPr>
        <p:spPr>
          <a:xfrm>
            <a:off x="533400" y="44271"/>
            <a:ext cx="10515600" cy="1325563"/>
          </a:xfrm>
        </p:spPr>
        <p:txBody>
          <a:bodyPr>
            <a:normAutofit/>
          </a:bodyPr>
          <a:lstStyle/>
          <a:p>
            <a:r>
              <a:rPr lang="en-US" sz="3600" b="1" dirty="0">
                <a:latin typeface="Times New Roman" panose="02020603050405020304" pitchFamily="18" charset="0"/>
                <a:cs typeface="Times New Roman" panose="02020603050405020304" pitchFamily="18" charset="0"/>
              </a:rPr>
              <a:t>CODING:-</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75735CD-9040-67BD-00AC-0A3635CA7598}"/>
              </a:ext>
            </a:extLst>
          </p:cNvPr>
          <p:cNvSpPr>
            <a:spLocks noGrp="1"/>
          </p:cNvSpPr>
          <p:nvPr>
            <p:ph idx="1"/>
          </p:nvPr>
        </p:nvSpPr>
        <p:spPr>
          <a:xfrm>
            <a:off x="1429794" y="1549544"/>
            <a:ext cx="5461000" cy="4890770"/>
          </a:xfrm>
        </p:spPr>
        <p:txBody>
          <a:bodyPr>
            <a:noAutofit/>
          </a:bodyPr>
          <a:lstStyle/>
          <a:p>
            <a:r>
              <a:rPr lang="en-US" sz="1400" dirty="0">
                <a:latin typeface="Times New Roman" panose="02020603050405020304" pitchFamily="18" charset="0"/>
                <a:cs typeface="Times New Roman" panose="02020603050405020304" pitchFamily="18" charset="0"/>
              </a:rPr>
              <a:t>import time</a:t>
            </a:r>
          </a:p>
          <a:p>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def fire_escape_instructions():</a:t>
            </a:r>
          </a:p>
          <a:p>
            <a:r>
              <a:rPr lang="en-US" sz="1400" dirty="0">
                <a:latin typeface="Times New Roman" panose="02020603050405020304" pitchFamily="18" charset="0"/>
                <a:cs typeface="Times New Roman" panose="02020603050405020304" pitchFamily="18" charset="0"/>
              </a:rPr>
              <a:t>    """Displays fire escape instructions."""</a:t>
            </a:r>
          </a:p>
          <a:p>
            <a:r>
              <a:rPr lang="en-US" sz="1400" dirty="0">
                <a:latin typeface="Times New Roman" panose="02020603050405020304" pitchFamily="18" charset="0"/>
                <a:cs typeface="Times New Roman" panose="02020603050405020304" pitchFamily="18" charset="0"/>
              </a:rPr>
              <a:t>    print("**** Fire Emergency Escape Instructions ****")</a:t>
            </a:r>
          </a:p>
          <a:p>
            <a:r>
              <a:rPr lang="en-US" sz="1400" dirty="0">
                <a:latin typeface="Times New Roman" panose="02020603050405020304" pitchFamily="18" charset="0"/>
                <a:cs typeface="Times New Roman" panose="02020603050405020304" pitchFamily="18" charset="0"/>
              </a:rPr>
              <a:t>    print("1. Stay calm and move quickly but carefully.")</a:t>
            </a:r>
          </a:p>
          <a:p>
            <a:r>
              <a:rPr lang="en-US" sz="1400" dirty="0">
                <a:latin typeface="Times New Roman" panose="02020603050405020304" pitchFamily="18" charset="0"/>
                <a:cs typeface="Times New Roman" panose="02020603050405020304" pitchFamily="18" charset="0"/>
              </a:rPr>
              <a:t>    print("2. Alert others in the area and activate the fire alarm if possible.")</a:t>
            </a:r>
          </a:p>
          <a:p>
            <a:r>
              <a:rPr lang="en-US" sz="1400" dirty="0">
                <a:latin typeface="Times New Roman" panose="02020603050405020304" pitchFamily="18" charset="0"/>
                <a:cs typeface="Times New Roman" panose="02020603050405020304" pitchFamily="18" charset="0"/>
              </a:rPr>
              <a:t>    print("3. Feel doors for heat before opening them.")</a:t>
            </a:r>
          </a:p>
          <a:p>
            <a:r>
              <a:rPr lang="en-US" sz="1400" dirty="0">
                <a:latin typeface="Times New Roman" panose="02020603050405020304" pitchFamily="18" charset="0"/>
                <a:cs typeface="Times New Roman" panose="02020603050405020304" pitchFamily="18" charset="0"/>
              </a:rPr>
              <a:t>    print("4. If the door is hot, do not open it. Look for another way out.")</a:t>
            </a:r>
          </a:p>
          <a:p>
            <a:r>
              <a:rPr lang="en-US" sz="1400" dirty="0">
                <a:latin typeface="Times New Roman" panose="02020603050405020304" pitchFamily="18" charset="0"/>
                <a:cs typeface="Times New Roman" panose="02020603050405020304" pitchFamily="18" charset="0"/>
              </a:rPr>
              <a:t>    print("5. If the door is cool, open it slowly and carefully.")</a:t>
            </a:r>
          </a:p>
          <a:p>
            <a:r>
              <a:rPr lang="en-US" sz="1400" dirty="0">
                <a:latin typeface="Times New Roman" panose="02020603050405020304" pitchFamily="18" charset="0"/>
                <a:cs typeface="Times New Roman" panose="02020603050405020304" pitchFamily="18" charset="0"/>
              </a:rPr>
              <a:t>    print("6. Crawl on the floor to avoid smoke inhalation.")</a:t>
            </a:r>
          </a:p>
          <a:p>
            <a:r>
              <a:rPr lang="en-US" sz="1400" dirty="0">
                <a:latin typeface="Times New Roman" panose="02020603050405020304" pitchFamily="18" charset="0"/>
                <a:cs typeface="Times New Roman" panose="02020603050405020304" pitchFamily="18" charset="0"/>
              </a:rPr>
              <a:t>    print("7. Close doors behind you to slow the spread of fire.")</a:t>
            </a:r>
          </a:p>
          <a:p>
            <a:r>
              <a:rPr lang="en-US" sz="1400" dirty="0">
                <a:latin typeface="Times New Roman" panose="02020603050405020304" pitchFamily="18" charset="0"/>
                <a:cs typeface="Times New Roman" panose="02020603050405020304" pitchFamily="18" charset="0"/>
              </a:rPr>
              <a:t>    print("8. Go to your designated meeting place.")</a:t>
            </a:r>
          </a:p>
          <a:p>
            <a:r>
              <a:rPr lang="en-US" sz="1400" dirty="0">
                <a:latin typeface="Times New Roman" panose="02020603050405020304" pitchFamily="18" charset="0"/>
                <a:cs typeface="Times New Roman" panose="02020603050405020304" pitchFamily="18" charset="0"/>
              </a:rPr>
              <a:t>    print("9. Call emergency services from a safe location.")</a:t>
            </a:r>
          </a:p>
          <a:p>
            <a:r>
              <a:rPr lang="en-US" sz="1400" dirty="0">
                <a:latin typeface="Times New Roman" panose="02020603050405020304" pitchFamily="18" charset="0"/>
                <a:cs typeface="Times New Roman" panose="02020603050405020304" pitchFamily="18" charset="0"/>
              </a:rPr>
              <a:t>    print("***********************************************")</a:t>
            </a:r>
          </a:p>
          <a:p>
            <a:endParaRPr lang="en-US" sz="1400" dirty="0">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B6AE80FE-4504-2193-46A8-87899AD4DB7C}"/>
              </a:ext>
            </a:extLst>
          </p:cNvPr>
          <p:cNvSpPr txBox="1"/>
          <p:nvPr/>
        </p:nvSpPr>
        <p:spPr>
          <a:xfrm>
            <a:off x="6605286" y="1260177"/>
            <a:ext cx="5831840" cy="3754874"/>
          </a:xfrm>
          <a:prstGeom prst="rect">
            <a:avLst/>
          </a:prstGeom>
          <a:noFill/>
        </p:spPr>
        <p:txBody>
          <a:bodyPr wrap="square">
            <a:spAutoFit/>
          </a:bodyPr>
          <a:lstStyle/>
          <a:p>
            <a:r>
              <a:rPr lang="en-US" sz="1400" dirty="0">
                <a:latin typeface="Times New Roman" panose="02020603050405020304" pitchFamily="18" charset="0"/>
                <a:cs typeface="Times New Roman" panose="02020603050405020304" pitchFamily="18" charset="0"/>
              </a:rPr>
              <a:t>def main():</a:t>
            </a:r>
          </a:p>
          <a:p>
            <a:r>
              <a:rPr lang="en-US" sz="1400" dirty="0">
                <a:latin typeface="Times New Roman" panose="02020603050405020304" pitchFamily="18" charset="0"/>
                <a:cs typeface="Times New Roman" panose="02020603050405020304" pitchFamily="18" charset="0"/>
              </a:rPr>
              <a:t>    """Displays fire escape instructions and waits for user input."""</a:t>
            </a:r>
          </a:p>
          <a:p>
            <a:r>
              <a:rPr lang="en-US" sz="1400" dirty="0">
                <a:latin typeface="Times New Roman" panose="02020603050405020304" pitchFamily="18" charset="0"/>
                <a:cs typeface="Times New Roman" panose="02020603050405020304" pitchFamily="18" charset="0"/>
              </a:rPr>
              <a:t>    while True:</a:t>
            </a:r>
          </a:p>
          <a:p>
            <a:r>
              <a:rPr lang="en-US" sz="1400" dirty="0">
                <a:latin typeface="Times New Roman" panose="02020603050405020304" pitchFamily="18" charset="0"/>
                <a:cs typeface="Times New Roman" panose="02020603050405020304" pitchFamily="18" charset="0"/>
              </a:rPr>
              <a:t>        print("\nWelcome to the Fire Emergency Escape Instructions App!")</a:t>
            </a:r>
          </a:p>
          <a:p>
            <a:r>
              <a:rPr lang="en-US" sz="1400" dirty="0">
                <a:latin typeface="Times New Roman" panose="02020603050405020304" pitchFamily="18" charset="0"/>
                <a:cs typeface="Times New Roman" panose="02020603050405020304" pitchFamily="18" charset="0"/>
              </a:rPr>
              <a:t>        print("1. Display instructions")</a:t>
            </a:r>
          </a:p>
          <a:p>
            <a:r>
              <a:rPr lang="en-US" sz="1400" dirty="0">
                <a:latin typeface="Times New Roman" panose="02020603050405020304" pitchFamily="18" charset="0"/>
                <a:cs typeface="Times New Roman" panose="02020603050405020304" pitchFamily="18" charset="0"/>
              </a:rPr>
              <a:t>        print("2. Exit")</a:t>
            </a:r>
          </a:p>
          <a:p>
            <a:r>
              <a:rPr lang="en-US" sz="1400" dirty="0">
                <a:latin typeface="Times New Roman" panose="02020603050405020304" pitchFamily="18" charset="0"/>
                <a:cs typeface="Times New Roman" panose="02020603050405020304" pitchFamily="18" charset="0"/>
              </a:rPr>
              <a:t>        choice = input("Enter the number of your choice: ")</a:t>
            </a:r>
          </a:p>
          <a:p>
            <a:r>
              <a:rPr lang="en-US" sz="1400" dirty="0">
                <a:latin typeface="Times New Roman" panose="02020603050405020304" pitchFamily="18" charset="0"/>
                <a:cs typeface="Times New Roman" panose="02020603050405020304" pitchFamily="18" charset="0"/>
              </a:rPr>
              <a:t>        if choice == "1":</a:t>
            </a:r>
          </a:p>
          <a:p>
            <a:r>
              <a:rPr lang="en-US" sz="1400" dirty="0">
                <a:latin typeface="Times New Roman" panose="02020603050405020304" pitchFamily="18" charset="0"/>
                <a:cs typeface="Times New Roman" panose="02020603050405020304" pitchFamily="18" charset="0"/>
              </a:rPr>
              <a:t>            fire_escape_instructions()</a:t>
            </a:r>
          </a:p>
          <a:p>
            <a:r>
              <a:rPr lang="en-US" sz="1400" dirty="0">
                <a:latin typeface="Times New Roman" panose="02020603050405020304" pitchFamily="18" charset="0"/>
                <a:cs typeface="Times New Roman" panose="02020603050405020304" pitchFamily="18" charset="0"/>
              </a:rPr>
              <a:t>        elif choice == "2":</a:t>
            </a:r>
          </a:p>
          <a:p>
            <a:r>
              <a:rPr lang="en-US" sz="1400" dirty="0">
                <a:latin typeface="Times New Roman" panose="02020603050405020304" pitchFamily="18" charset="0"/>
                <a:cs typeface="Times New Roman" panose="02020603050405020304" pitchFamily="18" charset="0"/>
              </a:rPr>
              <a:t>            print("Exiting the app...")</a:t>
            </a:r>
          </a:p>
          <a:p>
            <a:r>
              <a:rPr lang="en-US" sz="1400" dirty="0">
                <a:latin typeface="Times New Roman" panose="02020603050405020304" pitchFamily="18" charset="0"/>
                <a:cs typeface="Times New Roman" panose="02020603050405020304" pitchFamily="18" charset="0"/>
              </a:rPr>
              <a:t>            break</a:t>
            </a:r>
          </a:p>
          <a:p>
            <a:r>
              <a:rPr lang="en-US" sz="1400" dirty="0">
                <a:latin typeface="Times New Roman" panose="02020603050405020304" pitchFamily="18" charset="0"/>
                <a:cs typeface="Times New Roman" panose="02020603050405020304" pitchFamily="18" charset="0"/>
              </a:rPr>
              <a:t>        else:</a:t>
            </a:r>
          </a:p>
          <a:p>
            <a:r>
              <a:rPr lang="en-US" sz="1400" dirty="0">
                <a:latin typeface="Times New Roman" panose="02020603050405020304" pitchFamily="18" charset="0"/>
                <a:cs typeface="Times New Roman" panose="02020603050405020304" pitchFamily="18" charset="0"/>
              </a:rPr>
              <a:t>            print("Invalid choice. Please try again.")</a:t>
            </a:r>
          </a:p>
          <a:p>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if __name__ == "__main__":</a:t>
            </a:r>
          </a:p>
          <a:p>
            <a:r>
              <a:rPr lang="en-US" sz="1400" dirty="0">
                <a:latin typeface="Times New Roman" panose="02020603050405020304" pitchFamily="18" charset="0"/>
                <a:cs typeface="Times New Roman" panose="02020603050405020304" pitchFamily="18" charset="0"/>
              </a:rPr>
              <a:t>    main()</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78340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BC1C1C"/>
      </a:accent1>
      <a:accent2>
        <a:srgbClr val="F67534"/>
      </a:accent2>
      <a:accent3>
        <a:srgbClr val="EAAC35"/>
      </a:accent3>
      <a:accent4>
        <a:srgbClr val="9BAF68"/>
      </a:accent4>
      <a:accent5>
        <a:srgbClr val="68B9A6"/>
      </a:accent5>
      <a:accent6>
        <a:srgbClr val="50B1D4"/>
      </a:accent6>
      <a:hlink>
        <a:srgbClr val="E46416"/>
      </a:hlink>
      <a:folHlink>
        <a:srgbClr val="EE9340"/>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93B4CCAC-FD5A-4D59-B1AC-EAF45910B5A9}"/>
    </a:ext>
  </a:extLst>
</a:theme>
</file>

<file path=docProps/app.xml><?xml version="1.0" encoding="utf-8"?>
<Properties xmlns="http://schemas.openxmlformats.org/officeDocument/2006/extended-properties" xmlns:vt="http://schemas.openxmlformats.org/officeDocument/2006/docPropsVTypes">
  <Template>Parallax</Template>
  <TotalTime>17</TotalTime>
  <Words>1120</Words>
  <Application>Microsoft Office PowerPoint</Application>
  <PresentationFormat>Widescreen</PresentationFormat>
  <Paragraphs>88</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Corbel</vt:lpstr>
      <vt:lpstr>Times New Roman</vt:lpstr>
      <vt:lpstr>Wingdings</vt:lpstr>
      <vt:lpstr>Parallax</vt:lpstr>
      <vt:lpstr>Fire Guard:-Igniting awareness in emergency situation using python programing</vt:lpstr>
      <vt:lpstr>INTRODUCTION:-</vt:lpstr>
      <vt:lpstr>INTRODUCTION:-</vt:lpstr>
      <vt:lpstr>LITERATURE SURVEY</vt:lpstr>
      <vt:lpstr>LITERATURE SURVEY</vt:lpstr>
      <vt:lpstr>EXISTING WORK</vt:lpstr>
      <vt:lpstr>HARDWARE AND SOFTWARE</vt:lpstr>
      <vt:lpstr>PROPOSED MODEL</vt:lpstr>
      <vt:lpstr>CODING:-</vt:lpstr>
      <vt:lpstr>RESEARCH GAP</vt:lpstr>
      <vt:lpstr>CONCLUSION</vt:lpstr>
      <vt:lpstr>REFERENCE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Fire Guard:-Igniting awareness in emergency situation using python programing</dc:title>
  <dc:creator>k.vishnu vardhan</dc:creator>
  <cp:lastModifiedBy>k.vishnu vardhan</cp:lastModifiedBy>
  <cp:revision>4</cp:revision>
  <dcterms:created xsi:type="dcterms:W3CDTF">2024-02-14T18:53:50Z</dcterms:created>
  <dcterms:modified xsi:type="dcterms:W3CDTF">2024-02-16T08:03:01Z</dcterms:modified>
</cp:coreProperties>
</file>

<file path=docProps/thumbnail.jpeg>
</file>